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7" r:id="rId1"/>
    <p:sldMasterId id="2147483887" r:id="rId2"/>
  </p:sldMasterIdLst>
  <p:notesMasterIdLst>
    <p:notesMasterId r:id="rId25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</p:sldIdLst>
  <p:sldSz cx="12192000" cy="6858000"/>
  <p:notesSz cx="6858000" cy="9144000"/>
  <p:embeddedFontLst>
    <p:embeddedFont>
      <p:font typeface="Calisto MT" panose="02040603050505030304" pitchFamily="18" charset="0"/>
      <p:regular r:id="rId26"/>
      <p:bold r:id="rId27"/>
      <p:italic r:id="rId28"/>
      <p:boldItalic r:id="rId29"/>
    </p:embeddedFont>
    <p:embeddedFont>
      <p:font typeface="Century Gothic" panose="020B0502020202020204" pitchFamily="34" charset="0"/>
      <p:regular r:id="rId30"/>
      <p:bold r:id="rId31"/>
      <p:italic r:id="rId32"/>
      <p:boldItalic r:id="rId33"/>
    </p:embeddedFont>
    <p:embeddedFont>
      <p:font typeface="Wingdings 2" panose="05020102010507070707" pitchFamily="18" charset="2"/>
      <p:regular r:id="rId34"/>
    </p:embeddedFont>
    <p:embeddedFont>
      <p:font typeface="Roboto" panose="020B0604020202020204" charset="0"/>
      <p:regular r:id="rId35"/>
      <p:bold r:id="rId36"/>
      <p:italic r:id="rId37"/>
      <p:boldItalic r:id="rId38"/>
    </p:embeddedFont>
    <p:embeddedFont>
      <p:font typeface="Trebuchet MS" panose="020B0603020202020204" pitchFamily="34" charset="0"/>
      <p:regular r:id="rId39"/>
      <p:bold r:id="rId40"/>
      <p:italic r:id="rId41"/>
      <p:boldItalic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095DE38-FBB4-4033-B772-B2F3DA59F3B2}">
  <a:tblStyle styleId="{6095DE38-FBB4-4033-B772-B2F3DA59F3B2}" styleName="Table_0">
    <a:wholeTbl>
      <a:tcTxStyle b="off" i="off">
        <a:font>
          <a:latin typeface="Century Gothic"/>
          <a:ea typeface="Century Gothic"/>
          <a:cs typeface="Century Gothic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BEBEB"/>
          </a:solidFill>
        </a:fill>
      </a:tcStyle>
    </a:wholeTbl>
    <a:band1H>
      <a:tcTxStyle/>
      <a:tcStyle>
        <a:tcBdr/>
        <a:fill>
          <a:solidFill>
            <a:srgbClr val="D4D4D4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D4D4D4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entury Gothic"/>
          <a:ea typeface="Century Gothic"/>
          <a:cs typeface="Century Gothic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entury Gothic"/>
          <a:ea typeface="Century Gothic"/>
          <a:cs typeface="Century Gothic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entury Gothic"/>
          <a:ea typeface="Century Gothic"/>
          <a:cs typeface="Century Gothic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entury Gothic"/>
          <a:ea typeface="Century Gothic"/>
          <a:cs typeface="Century Gothic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65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1.fntdata"/><Relationship Id="rId39" Type="http://schemas.openxmlformats.org/officeDocument/2006/relationships/font" Target="fonts/font14.fntdata"/><Relationship Id="rId21" Type="http://schemas.openxmlformats.org/officeDocument/2006/relationships/slide" Target="slides/slide19.xml"/><Relationship Id="rId34" Type="http://schemas.openxmlformats.org/officeDocument/2006/relationships/font" Target="fonts/font9.fntdata"/><Relationship Id="rId42" Type="http://schemas.openxmlformats.org/officeDocument/2006/relationships/font" Target="fonts/font17.fntdata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font" Target="fonts/font15.fntdata"/><Relationship Id="rId45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6.fntdata"/><Relationship Id="rId44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43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font" Target="fonts/font13.fntdata"/><Relationship Id="rId46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font" Target="fonts/font1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298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2cb765339ef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2cb765339ef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2cb765339ef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2cb765339ef_0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2cb765339ef_0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2cb765339ef_0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2cb765339ef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2cb765339ef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cb7579573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2cb7579573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2cb765339ef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2cb765339ef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2cb765339ef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2cb765339ef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" name="Google Shape;355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cb765339ef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2cb765339ef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cb7579573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2cb7579573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cb75795734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cb75795734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0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700" cy="27369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9pPr>
          </a:lstStyle>
          <a:p>
            <a:endParaRPr/>
          </a:p>
        </p:txBody>
      </p:sp>
      <p:sp>
        <p:nvSpPr>
          <p:cNvPr id="130" name="Google Shape;130;p20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700" cy="105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endParaRPr/>
          </a:p>
        </p:txBody>
      </p:sp>
      <p:sp>
        <p:nvSpPr>
          <p:cNvPr id="131" name="Google Shape;131;p20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9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700" cy="26181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165" name="Google Shape;165;p29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700" cy="1734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 algn="ctr" rtl="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algn="ctr" rtl="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algn="ctr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algn="ctr" rtl="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algn="ctr" rtl="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algn="ctr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algn="ctr" rtl="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algn="ctr" rtl="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166" name="Google Shape;166;p29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0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he-IL" smtClean="0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e-IL" smtClean="0"/>
              <a:t>לחץ כדי לערוך סגנון כותרת משנה של תבנית בסיס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3570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smtClean="0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 smtClean="0"/>
              <a:t>ערוך סגנונות טקסט של תבנית בסיס</a:t>
            </a:r>
          </a:p>
          <a:p>
            <a:pPr lvl="1"/>
            <a:r>
              <a:rPr lang="he-IL" smtClean="0"/>
              <a:t>רמה שניה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6517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he-IL" smtClean="0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 smtClean="0"/>
              <a:t>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8684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smtClean="0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he-IL" smtClean="0"/>
              <a:t>ערוך סגנונות טקסט של תבנית בסיס</a:t>
            </a:r>
          </a:p>
          <a:p>
            <a:pPr lvl="1"/>
            <a:r>
              <a:rPr lang="he-IL" smtClean="0"/>
              <a:t>רמה שניה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he-IL" smtClean="0"/>
              <a:t>ערוך סגנונות טקסט של תבנית בסיס</a:t>
            </a:r>
          </a:p>
          <a:p>
            <a:pPr lvl="1"/>
            <a:r>
              <a:rPr lang="he-IL" smtClean="0"/>
              <a:t>רמה שניה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1612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e-IL" smtClean="0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 smtClean="0"/>
              <a:t>ערוך סגנונות טקסט של תבנית בסיס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he-IL" smtClean="0"/>
              <a:t>ערוך סגנונות טקסט של תבנית בסיס</a:t>
            </a:r>
          </a:p>
          <a:p>
            <a:pPr lvl="1"/>
            <a:r>
              <a:rPr lang="he-IL" smtClean="0"/>
              <a:t>רמה שניה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 smtClean="0"/>
              <a:t>ערוך סגנונות טקסט של תבנית בסיס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he-IL" smtClean="0"/>
              <a:t>ערוך סגנונות טקסט של תבנית בסיס</a:t>
            </a:r>
          </a:p>
          <a:p>
            <a:pPr lvl="1"/>
            <a:r>
              <a:rPr lang="he-IL" smtClean="0"/>
              <a:t>רמה שניה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38451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smtClean="0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32271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12091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he-IL" smtClean="0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he-IL" smtClean="0"/>
              <a:t>ערוך סגנונות טקסט של תבנית בסיס</a:t>
            </a:r>
          </a:p>
          <a:p>
            <a:pPr lvl="1"/>
            <a:r>
              <a:rPr lang="he-IL" smtClean="0"/>
              <a:t>רמה שניה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 smtClean="0"/>
              <a:t>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3966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1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700" cy="1122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34" name="Google Shape;134;p2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he-IL" smtClean="0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e-IL" smtClean="0"/>
              <a:t>לחץ על הסמל כדי להוסיף תמונה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 smtClean="0"/>
              <a:t>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658157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תמונה פנורמית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he-IL" smtClean="0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e-IL" smtClean="0"/>
              <a:t>לחץ על הסמל כדי להוסיף תמונה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 smtClean="0"/>
              <a:t>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4/15/2024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927467"/>
      </p:ext>
    </p:extLst>
  </p:cSld>
  <p:clrMapOvr>
    <a:masterClrMapping/>
  </p:clrMapOvr>
  <p:hf sldNum="0"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כותרת ו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he-IL" smtClean="0"/>
              <a:t>לחץ כדי לערוך סגנון כותרת של תבנית בסיס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 smtClean="0"/>
              <a:t>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4/15/2024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358925"/>
      </p:ext>
    </p:extLst>
  </p:cSld>
  <p:clrMapOvr>
    <a:masterClrMapping/>
  </p:clrMapOvr>
  <p:hf sldNum="0"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ציטוט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he-IL" smtClean="0"/>
              <a:t>לחץ כדי לערוך סגנון כותרת של תבנית בסיס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 smtClean="0"/>
              <a:t>ערוך סגנונות טקסט של תבנית בסיס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 smtClean="0"/>
              <a:t>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4/15/2024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292760352"/>
      </p:ext>
    </p:extLst>
  </p:cSld>
  <p:clrMapOvr>
    <a:masterClrMapping/>
  </p:clrMapOvr>
  <p:hf sldNum="0"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כרטיס ש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 smtClean="0"/>
              <a:t>לחץ כדי לערוך סגנון כותרת של תבנית בסיס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 smtClean="0"/>
              <a:t>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4/15/2024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782262"/>
      </p:ext>
    </p:extLst>
  </p:cSld>
  <p:clrMapOvr>
    <a:masterClrMapping/>
  </p:clrMapOvr>
  <p:hf sldNum="0"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עמודו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he-IL" smtClean="0"/>
              <a:t>לחץ כדי לערוך סגנון כותרת של תבנית בסיס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 smtClean="0"/>
              <a:t>ערוך סגנונות טקסט של תבנית בסיס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 smtClean="0"/>
              <a:t>ערוך סגנונות טקסט של תבנית בסיס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 smtClean="0"/>
              <a:t>ערוך סגנונות טקסט של תבנית בסיס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 smtClean="0"/>
              <a:t>ערוך סגנונות טקסט של תבנית בסיס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 smtClean="0"/>
              <a:t>ערוך סגנונות טקסט של תבנית בסיס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 smtClean="0"/>
              <a:t>ערוך סגנונות טקסט של תבנית בסיס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4/15/2024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269212"/>
      </p:ext>
    </p:extLst>
  </p:cSld>
  <p:clrMapOvr>
    <a:masterClrMapping/>
  </p:clrMapOvr>
  <p:hf sldNum="0"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עמודת 3 תמונו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he-IL" smtClean="0"/>
              <a:t>לחץ כדי לערוך סגנון כותרת של תבנית בסיס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 smtClean="0"/>
              <a:t>ערוך סגנונות טקסט של תבנית בסיס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e-IL" smtClean="0"/>
              <a:t>לחץ על הסמל כדי להוסיף תמונה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 smtClean="0"/>
              <a:t>ערוך סגנונות טקסט של תבנית בסיס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 smtClean="0"/>
              <a:t>ערוך סגנונות טקסט של תבנית בסיס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e-IL" smtClean="0"/>
              <a:t>לחץ על הסמל כדי להוסיף תמונה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 smtClean="0"/>
              <a:t>ערוך סגנונות טקסט של תבנית בסיס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 smtClean="0"/>
              <a:t>ערוך סגנונות טקסט של תבנית בסיס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e-IL" smtClean="0"/>
              <a:t>לחץ על הסמל כדי להוסיף תמונה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 smtClean="0"/>
              <a:t>ערוך סגנונות טקסט של תבנית בסיס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4/15/2024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648841"/>
      </p:ext>
    </p:extLst>
  </p:cSld>
  <p:clrMapOvr>
    <a:masterClrMapping/>
  </p:clrMapOvr>
  <p:hf sldNum="0"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smtClean="0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he-IL" smtClean="0"/>
              <a:t>ערוך סגנונות טקסט של תבנית בסיס</a:t>
            </a:r>
          </a:p>
          <a:p>
            <a:pPr lvl="1"/>
            <a:r>
              <a:rPr lang="he-IL" smtClean="0"/>
              <a:t>רמה שניה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033985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he-IL" smtClean="0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he-IL" smtClean="0"/>
              <a:t>ערוך סגנונות טקסט של תבנית בסיס</a:t>
            </a:r>
          </a:p>
          <a:p>
            <a:pPr lvl="1"/>
            <a:r>
              <a:rPr lang="he-IL" smtClean="0"/>
              <a:t>רמה שניה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5822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22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 rtl="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rtl="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rtl="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rtl="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rtl="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rtl="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138" name="Google Shape;138;p22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3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23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1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4925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142" name="Google Shape;142;p23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1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4925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143" name="Google Shape;143;p23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24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5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7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149" name="Google Shape;149;p25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150" name="Google Shape;150;p25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6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300" cy="5454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1pPr>
            <a:lvl2pPr lvl="1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>
            <a:endParaRPr/>
          </a:p>
        </p:txBody>
      </p:sp>
      <p:sp>
        <p:nvSpPr>
          <p:cNvPr id="153" name="Google Shape;153;p26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7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27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700" cy="1976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>
            <a:endParaRPr/>
          </a:p>
        </p:txBody>
      </p:sp>
      <p:sp>
        <p:nvSpPr>
          <p:cNvPr id="157" name="Google Shape;157;p27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700" cy="1646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58" name="Google Shape;158;p27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5900" cy="49269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 rtl="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rtl="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rtl="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rtl="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rtl="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rtl="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159" name="Google Shape;159;p27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8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300" cy="806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</a:lstStyle>
          <a:p>
            <a:endParaRPr/>
          </a:p>
        </p:txBody>
      </p:sp>
      <p:sp>
        <p:nvSpPr>
          <p:cNvPr id="162" name="Google Shape;162;p28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9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26" name="Google Shape;126;p19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1pPr>
            <a:lvl2pPr marL="914400" lvl="1" indent="-3492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2pPr>
            <a:lvl3pPr marL="1371600" lvl="2" indent="-3492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3pPr>
            <a:lvl4pPr marL="1828800" lvl="3" indent="-3492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●"/>
              <a:defRPr sz="1900">
                <a:solidFill>
                  <a:schemeClr val="dk2"/>
                </a:solidFill>
              </a:defRPr>
            </a:lvl4pPr>
            <a:lvl5pPr marL="2286000" lvl="4" indent="-3492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5pPr>
            <a:lvl6pPr marL="2743200" lvl="5" indent="-3492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6pPr>
            <a:lvl7pPr marL="3200400" lvl="6" indent="-3492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●"/>
              <a:defRPr sz="1900">
                <a:solidFill>
                  <a:schemeClr val="dk2"/>
                </a:solidFill>
              </a:defRPr>
            </a:lvl7pPr>
            <a:lvl8pPr marL="3657600" lvl="7" indent="-3492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8pPr>
            <a:lvl9pPr marL="4114800" lvl="8" indent="-3492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27" name="Google Shape;127;p19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algn="r" rtl="0">
              <a:buNone/>
              <a:defRPr sz="1300">
                <a:solidFill>
                  <a:schemeClr val="dk2"/>
                </a:solidFill>
              </a:defRPr>
            </a:lvl1pPr>
            <a:lvl2pPr lvl="1" algn="r" rtl="0">
              <a:buNone/>
              <a:defRPr sz="1300">
                <a:solidFill>
                  <a:schemeClr val="dk2"/>
                </a:solidFill>
              </a:defRPr>
            </a:lvl2pPr>
            <a:lvl3pPr lvl="2" algn="r" rtl="0">
              <a:buNone/>
              <a:defRPr sz="1300">
                <a:solidFill>
                  <a:schemeClr val="dk2"/>
                </a:solidFill>
              </a:defRPr>
            </a:lvl3pPr>
            <a:lvl4pPr lvl="3" algn="r" rtl="0">
              <a:buNone/>
              <a:defRPr sz="1300">
                <a:solidFill>
                  <a:schemeClr val="dk2"/>
                </a:solidFill>
              </a:defRPr>
            </a:lvl4pPr>
            <a:lvl5pPr lvl="4" algn="r" rtl="0">
              <a:buNone/>
              <a:defRPr sz="1300">
                <a:solidFill>
                  <a:schemeClr val="dk2"/>
                </a:solidFill>
              </a:defRPr>
            </a:lvl5pPr>
            <a:lvl6pPr lvl="5" algn="r" rtl="0">
              <a:buNone/>
              <a:defRPr sz="1300">
                <a:solidFill>
                  <a:schemeClr val="dk2"/>
                </a:solidFill>
              </a:defRPr>
            </a:lvl6pPr>
            <a:lvl7pPr lvl="6" algn="r" rtl="0">
              <a:buNone/>
              <a:defRPr sz="1300">
                <a:solidFill>
                  <a:schemeClr val="dk2"/>
                </a:solidFill>
              </a:defRPr>
            </a:lvl7pPr>
            <a:lvl8pPr lvl="7" algn="r" rtl="0">
              <a:buNone/>
              <a:defRPr sz="1300">
                <a:solidFill>
                  <a:schemeClr val="dk2"/>
                </a:solidFill>
              </a:defRPr>
            </a:lvl8pPr>
            <a:lvl9pPr lvl="8" algn="r" rtl="0">
              <a:buNone/>
              <a:defRPr sz="13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e-IL" smtClean="0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he-IL" smtClean="0"/>
              <a:t>ערוך סגנונות טקסט של תבנית בסיס</a:t>
            </a:r>
          </a:p>
          <a:p>
            <a:pPr lvl="1"/>
            <a:r>
              <a:rPr lang="he-IL" smtClean="0"/>
              <a:t>רמה שניה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8E36636D-D922-432D-A958-524484B5923D}" type="datetimeFigureOut">
              <a:rPr lang="en-US" dirty="0"/>
              <a:pPr/>
              <a:t>4/15/2024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2006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88" r:id="rId1"/>
    <p:sldLayoutId id="2147483889" r:id="rId2"/>
    <p:sldLayoutId id="2147483890" r:id="rId3"/>
    <p:sldLayoutId id="2147483891" r:id="rId4"/>
    <p:sldLayoutId id="2147483892" r:id="rId5"/>
    <p:sldLayoutId id="2147483893" r:id="rId6"/>
    <p:sldLayoutId id="2147483894" r:id="rId7"/>
    <p:sldLayoutId id="2147483895" r:id="rId8"/>
    <p:sldLayoutId id="2147483896" r:id="rId9"/>
    <p:sldLayoutId id="2147483897" r:id="rId10"/>
    <p:sldLayoutId id="2147483898" r:id="rId11"/>
    <p:sldLayoutId id="2147483899" r:id="rId12"/>
    <p:sldLayoutId id="2147483900" r:id="rId13"/>
    <p:sldLayoutId id="2147483901" r:id="rId14"/>
    <p:sldLayoutId id="2147483902" r:id="rId15"/>
    <p:sldLayoutId id="2147483903" r:id="rId16"/>
    <p:sldLayoutId id="2147483904" r:id="rId17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6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9.jpg"/><Relationship Id="rId4" Type="http://schemas.openxmlformats.org/officeDocument/2006/relationships/image" Target="../media/image18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2.jpg"/><Relationship Id="rId4" Type="http://schemas.openxmlformats.org/officeDocument/2006/relationships/image" Target="../media/image21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drive.google.com/file/d/1WGrRrczGCM5wj2F_WLUo1BAoD4fVwJHr/view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1"/>
          <p:cNvSpPr txBox="1">
            <a:spLocks noGrp="1"/>
          </p:cNvSpPr>
          <p:nvPr>
            <p:ph type="ctrTitle"/>
          </p:nvPr>
        </p:nvSpPr>
        <p:spPr>
          <a:xfrm>
            <a:off x="1596737" y="1848099"/>
            <a:ext cx="8676300" cy="3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Century Gothic"/>
              <a:buNone/>
            </a:pPr>
            <a:r>
              <a:rPr lang="en-US" sz="5400" dirty="0"/>
              <a:t>IMAGE CAPTION GENERATOR APP </a:t>
            </a:r>
            <a:br>
              <a:rPr lang="en-US" sz="5400" dirty="0"/>
            </a:br>
            <a:endParaRPr sz="5400" dirty="0"/>
          </a:p>
        </p:txBody>
      </p:sp>
      <p:sp>
        <p:nvSpPr>
          <p:cNvPr id="2" name="TextBox 1"/>
          <p:cNvSpPr txBox="1"/>
          <p:nvPr/>
        </p:nvSpPr>
        <p:spPr>
          <a:xfrm>
            <a:off x="7546111" y="5456265"/>
            <a:ext cx="39624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he-IL" sz="1600" dirty="0" err="1" smtClean="0">
                <a:solidFill>
                  <a:srgbClr val="FFFF00"/>
                </a:solidFill>
              </a:rPr>
              <a:t>רשא</a:t>
            </a:r>
            <a:r>
              <a:rPr lang="he-IL" sz="1600" dirty="0" smtClean="0">
                <a:solidFill>
                  <a:srgbClr val="FFFF00"/>
                </a:solidFill>
              </a:rPr>
              <a:t> חג יחיא</a:t>
            </a:r>
          </a:p>
          <a:p>
            <a:pPr algn="r"/>
            <a:r>
              <a:rPr lang="he-IL" sz="1600" dirty="0" err="1" smtClean="0">
                <a:solidFill>
                  <a:srgbClr val="FFFF00"/>
                </a:solidFill>
              </a:rPr>
              <a:t>בסנתי</a:t>
            </a:r>
            <a:r>
              <a:rPr lang="he-IL" sz="1600" dirty="0" smtClean="0">
                <a:solidFill>
                  <a:srgbClr val="FFFF00"/>
                </a:solidFill>
              </a:rPr>
              <a:t> </a:t>
            </a:r>
            <a:r>
              <a:rPr lang="he-IL" sz="1600" dirty="0" err="1" smtClean="0">
                <a:solidFill>
                  <a:srgbClr val="FFFF00"/>
                </a:solidFill>
              </a:rPr>
              <a:t>כמאל</a:t>
            </a:r>
            <a:endParaRPr lang="he-IL" sz="1600" dirty="0" smtClean="0">
              <a:solidFill>
                <a:srgbClr val="FFFF00"/>
              </a:solidFill>
            </a:endParaRPr>
          </a:p>
          <a:p>
            <a:pPr algn="r"/>
            <a:r>
              <a:rPr lang="he-IL" sz="1600" dirty="0" err="1" smtClean="0">
                <a:solidFill>
                  <a:srgbClr val="FFFF00"/>
                </a:solidFill>
              </a:rPr>
              <a:t>ג׳נא</a:t>
            </a:r>
            <a:r>
              <a:rPr lang="he-IL" sz="1600" dirty="0" smtClean="0">
                <a:solidFill>
                  <a:srgbClr val="FFFF00"/>
                </a:solidFill>
              </a:rPr>
              <a:t> </a:t>
            </a:r>
            <a:r>
              <a:rPr lang="he-IL" sz="1600" dirty="0" err="1" smtClean="0">
                <a:solidFill>
                  <a:srgbClr val="FFFF00"/>
                </a:solidFill>
              </a:rPr>
              <a:t>אגבאריה</a:t>
            </a:r>
            <a:endParaRPr lang="he-IL" sz="1600" dirty="0" smtClean="0">
              <a:solidFill>
                <a:srgbClr val="FFFF00"/>
              </a:solidFill>
            </a:endParaRPr>
          </a:p>
          <a:p>
            <a:pPr algn="r"/>
            <a:r>
              <a:rPr lang="he-IL" sz="1600" dirty="0" smtClean="0">
                <a:solidFill>
                  <a:srgbClr val="FFFF00"/>
                </a:solidFill>
              </a:rPr>
              <a:t>מנחה-ד"ר </a:t>
            </a:r>
            <a:r>
              <a:rPr lang="he-IL" sz="1600" dirty="0" err="1" smtClean="0">
                <a:solidFill>
                  <a:srgbClr val="FFFF00"/>
                </a:solidFill>
              </a:rPr>
              <a:t>קגן</a:t>
            </a:r>
            <a:r>
              <a:rPr lang="he-IL" sz="1600" dirty="0" smtClean="0">
                <a:solidFill>
                  <a:srgbClr val="FFFF00"/>
                </a:solidFill>
              </a:rPr>
              <a:t> גרשון</a:t>
            </a:r>
            <a:endParaRPr lang="he-IL" sz="1600" dirty="0">
              <a:solidFill>
                <a:srgbClr val="FFFF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228632" y="1153688"/>
            <a:ext cx="5588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 smtClean="0">
                <a:solidFill>
                  <a:schemeClr val="tx2"/>
                </a:solidFill>
              </a:rPr>
              <a:t>Final project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140886" y="1265238"/>
            <a:ext cx="57634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FFFF00"/>
                </a:solidFill>
              </a:rPr>
              <a:t/>
            </a:r>
            <a:br>
              <a:rPr lang="en-US" sz="3600" b="1" dirty="0" smtClean="0">
                <a:solidFill>
                  <a:srgbClr val="FFFF00"/>
                </a:solidFill>
              </a:rPr>
            </a:br>
            <a:r>
              <a:rPr lang="en-US" sz="3600" b="1" dirty="0" smtClean="0">
                <a:solidFill>
                  <a:srgbClr val="FFFF00"/>
                </a:solidFill>
              </a:rPr>
              <a:t>_____________________</a:t>
            </a:r>
            <a:endParaRPr lang="en-US" sz="3600" b="1" dirty="0">
              <a:solidFill>
                <a:srgbClr val="FFFF0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40"/>
          <p:cNvSpPr txBox="1">
            <a:spLocks noGrp="1"/>
          </p:cNvSpPr>
          <p:nvPr>
            <p:ph type="title"/>
          </p:nvPr>
        </p:nvSpPr>
        <p:spPr>
          <a:xfrm>
            <a:off x="1069848" y="484632"/>
            <a:ext cx="10058400" cy="953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</a:pPr>
            <a:r>
              <a:rPr lang="en-US"/>
              <a:t>SEQUENTIAL CAPTION INJECTION</a:t>
            </a:r>
            <a:endParaRPr/>
          </a:p>
        </p:txBody>
      </p:sp>
      <p:sp>
        <p:nvSpPr>
          <p:cNvPr id="243" name="Google Shape;243;p40"/>
          <p:cNvSpPr txBox="1">
            <a:spLocks noGrp="1"/>
          </p:cNvSpPr>
          <p:nvPr>
            <p:ph idx="1"/>
          </p:nvPr>
        </p:nvSpPr>
        <p:spPr>
          <a:xfrm>
            <a:off x="870012" y="175383"/>
            <a:ext cx="10258236" cy="4432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For each image we will train the model by temporally injecting incremental sequences of the description</a:t>
            </a:r>
            <a:endParaRPr/>
          </a:p>
          <a:p>
            <a:pPr marL="285750" lvl="0" indent="-285750" algn="l" rtl="0"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In this phase, we essentially create labels in our training data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ts val="2000"/>
              <a:buNone/>
            </a:pPr>
            <a:endParaRPr/>
          </a:p>
        </p:txBody>
      </p:sp>
      <p:graphicFrame>
        <p:nvGraphicFramePr>
          <p:cNvPr id="244" name="Google Shape;244;p40"/>
          <p:cNvGraphicFramePr/>
          <p:nvPr/>
        </p:nvGraphicFramePr>
        <p:xfrm>
          <a:off x="1493125" y="3223260"/>
          <a:ext cx="8127975" cy="2768660"/>
        </p:xfrm>
        <a:graphic>
          <a:graphicData uri="http://schemas.openxmlformats.org/drawingml/2006/table">
            <a:tbl>
              <a:tblPr firstRow="1" bandRow="1">
                <a:noFill/>
                <a:tableStyleId>{6095DE38-FBB4-4033-B772-B2F3DA59F3B2}</a:tableStyleId>
              </a:tblPr>
              <a:tblGrid>
                <a:gridCol w="2709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9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09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Image 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Partial Caption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Target Word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Image 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startseq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A</a:t>
                      </a:r>
                      <a:endParaRPr sz="18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Image 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startseq a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Young</a:t>
                      </a:r>
                      <a:endParaRPr sz="18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Image 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startseq a young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boy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     ……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……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……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Image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startseq </a:t>
                      </a:r>
                      <a:r>
                        <a:rPr lang="en-US" sz="1800" u="none" strike="noStrike" cap="none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 young boy wearing a helmet and riding a bike in a park</a:t>
                      </a: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endseq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41"/>
          <p:cNvSpPr txBox="1">
            <a:spLocks noGrp="1"/>
          </p:cNvSpPr>
          <p:nvPr>
            <p:ph type="title"/>
          </p:nvPr>
        </p:nvSpPr>
        <p:spPr>
          <a:xfrm>
            <a:off x="6264512" y="144142"/>
            <a:ext cx="5161935" cy="1609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entury Gothic"/>
              <a:buNone/>
            </a:pPr>
            <a:r>
              <a:rPr lang="en-US" sz="4400" dirty="0"/>
              <a:t>ARCHITECTURE</a:t>
            </a:r>
            <a:endParaRPr sz="3600" dirty="0"/>
          </a:p>
        </p:txBody>
      </p:sp>
      <p:sp>
        <p:nvSpPr>
          <p:cNvPr id="250" name="Google Shape;250;p41"/>
          <p:cNvSpPr txBox="1">
            <a:spLocks noGrp="1"/>
          </p:cNvSpPr>
          <p:nvPr>
            <p:ph idx="1"/>
          </p:nvPr>
        </p:nvSpPr>
        <p:spPr>
          <a:xfrm>
            <a:off x="6264512" y="1633538"/>
            <a:ext cx="5269032" cy="45804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2500" lnSpcReduction="20000"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 sz="1800" dirty="0"/>
              <a:t>We used an encoder-decoder architecture</a:t>
            </a:r>
            <a:endParaRPr dirty="0"/>
          </a:p>
          <a:p>
            <a:pPr marL="0" lvl="0" indent="0" algn="l" rtl="0">
              <a:spcBef>
                <a:spcPts val="906"/>
              </a:spcBef>
              <a:spcAft>
                <a:spcPts val="0"/>
              </a:spcAft>
              <a:buSzPct val="100000"/>
              <a:buNone/>
            </a:pPr>
            <a:endParaRPr sz="1800" dirty="0"/>
          </a:p>
          <a:p>
            <a:pPr marL="285750" lvl="0" indent="-285750" algn="l" rtl="0">
              <a:spcBef>
                <a:spcPts val="906"/>
              </a:spcBef>
              <a:spcAft>
                <a:spcPts val="0"/>
              </a:spcAft>
              <a:buSzPct val="100000"/>
              <a:buChar char="•"/>
            </a:pPr>
            <a:r>
              <a:rPr lang="en-US" sz="1800" dirty="0"/>
              <a:t>2048 image vector is fed to a Dense layer to generate 256 length image vector</a:t>
            </a:r>
            <a:endParaRPr dirty="0"/>
          </a:p>
          <a:p>
            <a:pPr marL="0" lvl="0" indent="0" algn="l" rtl="0">
              <a:spcBef>
                <a:spcPts val="906"/>
              </a:spcBef>
              <a:spcAft>
                <a:spcPts val="0"/>
              </a:spcAft>
              <a:buSzPct val="100000"/>
              <a:buNone/>
            </a:pPr>
            <a:endParaRPr sz="1800" dirty="0"/>
          </a:p>
          <a:p>
            <a:pPr marL="285750" lvl="0" indent="-285750" algn="l" rtl="0">
              <a:spcBef>
                <a:spcPts val="906"/>
              </a:spcBef>
              <a:spcAft>
                <a:spcPts val="0"/>
              </a:spcAft>
              <a:buSzPct val="100000"/>
              <a:buChar char="•"/>
            </a:pPr>
            <a:r>
              <a:rPr lang="en-US" sz="1800" dirty="0"/>
              <a:t>72 length word vector is fed to LSTM/RNN to output 256 length word vector</a:t>
            </a:r>
            <a:endParaRPr dirty="0"/>
          </a:p>
          <a:p>
            <a:pPr marL="0" lvl="0" indent="0" algn="l" rtl="0">
              <a:spcBef>
                <a:spcPts val="906"/>
              </a:spcBef>
              <a:spcAft>
                <a:spcPts val="0"/>
              </a:spcAft>
              <a:buSzPct val="100000"/>
              <a:buNone/>
            </a:pPr>
            <a:endParaRPr sz="1800" dirty="0"/>
          </a:p>
          <a:p>
            <a:pPr marL="285750" lvl="0" indent="-285750" algn="l" rtl="0">
              <a:spcBef>
                <a:spcPts val="906"/>
              </a:spcBef>
              <a:spcAft>
                <a:spcPts val="0"/>
              </a:spcAft>
              <a:buSzPct val="100000"/>
              <a:buChar char="•"/>
            </a:pPr>
            <a:r>
              <a:rPr lang="en-US" sz="1800" dirty="0"/>
              <a:t>Decoder model adds both the encoder outputs and is fed to Dense 256 layer</a:t>
            </a:r>
            <a:endParaRPr dirty="0"/>
          </a:p>
          <a:p>
            <a:pPr marL="285750" lvl="0" indent="-188595" algn="l" rtl="0">
              <a:spcBef>
                <a:spcPts val="906"/>
              </a:spcBef>
              <a:spcAft>
                <a:spcPts val="0"/>
              </a:spcAft>
              <a:buSzPct val="100000"/>
              <a:buNone/>
            </a:pPr>
            <a:endParaRPr sz="1800" dirty="0"/>
          </a:p>
          <a:p>
            <a:pPr marL="285750" lvl="0" indent="-285750" algn="l" rtl="0">
              <a:spcBef>
                <a:spcPts val="906"/>
              </a:spcBef>
              <a:spcAft>
                <a:spcPts val="0"/>
              </a:spcAft>
              <a:buSzPct val="100000"/>
              <a:buChar char="•"/>
            </a:pPr>
            <a:r>
              <a:rPr lang="en-US" sz="1800" dirty="0"/>
              <a:t>The last Dense layer will have as many nodes as the vocabulary size</a:t>
            </a:r>
            <a:endParaRPr dirty="0"/>
          </a:p>
          <a:p>
            <a:pPr marL="0" lvl="0" indent="0" algn="l" rtl="0">
              <a:spcBef>
                <a:spcPts val="906"/>
              </a:spcBef>
              <a:spcAft>
                <a:spcPts val="0"/>
              </a:spcAft>
              <a:buSzPct val="100000"/>
              <a:buNone/>
            </a:pPr>
            <a:endParaRPr sz="1800" dirty="0"/>
          </a:p>
          <a:p>
            <a:pPr marL="285750" lvl="0" indent="-285750" algn="l" rtl="0">
              <a:spcBef>
                <a:spcPts val="906"/>
              </a:spcBef>
              <a:spcAft>
                <a:spcPts val="0"/>
              </a:spcAft>
              <a:buSzPct val="100000"/>
              <a:buChar char="•"/>
            </a:pPr>
            <a:r>
              <a:rPr lang="en-US" sz="1800" dirty="0"/>
              <a:t>The last </a:t>
            </a:r>
            <a:r>
              <a:rPr lang="en-US" sz="1800" dirty="0" err="1"/>
              <a:t>softmax</a:t>
            </a:r>
            <a:r>
              <a:rPr lang="en-US" sz="1800" dirty="0"/>
              <a:t> layer predicts the next word present in the output vocabulary</a:t>
            </a:r>
            <a:endParaRPr dirty="0"/>
          </a:p>
          <a:p>
            <a:pPr marL="285750" lvl="0" indent="-188595" algn="l" rtl="0">
              <a:spcBef>
                <a:spcPts val="906"/>
              </a:spcBef>
              <a:spcAft>
                <a:spcPts val="0"/>
              </a:spcAft>
              <a:buSzPct val="100000"/>
              <a:buNone/>
            </a:pPr>
            <a:endParaRPr sz="1800" dirty="0"/>
          </a:p>
        </p:txBody>
      </p:sp>
      <p:sp>
        <p:nvSpPr>
          <p:cNvPr id="251" name="Google Shape;251;p41" descr="https://docs.google.com/drawings/u/0/d/s0OJQ_59hpyETH7Y214giKQ/image?w=368&amp;h=409&amp;rev=238&amp;ac=1&amp;parent=19UvCuJhC00Bx8Wd60SqOFLBX3ZX-l00JpIWK6PVdCcQ"/>
          <p:cNvSpPr/>
          <p:nvPr/>
        </p:nvSpPr>
        <p:spPr>
          <a:xfrm>
            <a:off x="4343400" y="1481138"/>
            <a:ext cx="3505200" cy="3895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2" name="Google Shape;252;p41" descr="https://docs.google.com/drawings/u/0/d/s0OJQ_59hpyETH7Y214giKQ/image?w=368&amp;h=409&amp;rev=238&amp;ac=1&amp;parent=19UvCuJhC00Bx8Wd60SqOFLBX3ZX-l00JpIWK6PVdCcQ"/>
          <p:cNvSpPr/>
          <p:nvPr/>
        </p:nvSpPr>
        <p:spPr>
          <a:xfrm>
            <a:off x="4495800" y="1633538"/>
            <a:ext cx="3505200" cy="3895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53" name="Google Shape;253;p41" descr="A close up of a sig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22845" y="723677"/>
            <a:ext cx="4325430" cy="57242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42"/>
          <p:cNvSpPr txBox="1">
            <a:spLocks noGrp="1"/>
          </p:cNvSpPr>
          <p:nvPr>
            <p:ph type="title"/>
          </p:nvPr>
        </p:nvSpPr>
        <p:spPr>
          <a:xfrm>
            <a:off x="537188" y="386978"/>
            <a:ext cx="10058400" cy="8115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</a:pPr>
            <a:r>
              <a:rPr lang="en-US"/>
              <a:t>GENERATING PREDICTIONS</a:t>
            </a:r>
            <a:endParaRPr/>
          </a:p>
        </p:txBody>
      </p:sp>
      <p:sp>
        <p:nvSpPr>
          <p:cNvPr id="259" name="Google Shape;259;p42"/>
          <p:cNvSpPr txBox="1">
            <a:spLocks noGrp="1"/>
          </p:cNvSpPr>
          <p:nvPr>
            <p:ph idx="1"/>
          </p:nvPr>
        </p:nvSpPr>
        <p:spPr>
          <a:xfrm>
            <a:off x="537188" y="1403604"/>
            <a:ext cx="10058400" cy="18722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Caption is predicted word by  word </a:t>
            </a:r>
            <a:endParaRPr/>
          </a:p>
          <a:p>
            <a:pPr marL="285750" lvl="0" indent="-285750" algn="l" rtl="0"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Image is fed along with the first word(startseq) to the LSTM to predict the second word</a:t>
            </a:r>
            <a:endParaRPr/>
          </a:p>
          <a:p>
            <a:pPr marL="285750" lvl="0" indent="-285750" algn="l" rtl="0"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Again the same image along with first word + second word is fed to the LSTM to predict the third word and so on until the last word(endseq) is encountered</a:t>
            </a:r>
            <a:endParaRPr/>
          </a:p>
        </p:txBody>
      </p:sp>
      <p:sp>
        <p:nvSpPr>
          <p:cNvPr id="260" name="Google Shape;260;p42"/>
          <p:cNvSpPr/>
          <p:nvPr/>
        </p:nvSpPr>
        <p:spPr>
          <a:xfrm>
            <a:off x="4012707" y="4128656"/>
            <a:ext cx="2379215" cy="1100831"/>
          </a:xfrm>
          <a:prstGeom prst="roundRect">
            <a:avLst>
              <a:gd name="adj" fmla="val 16667"/>
            </a:avLst>
          </a:prstGeom>
          <a:solidFill>
            <a:srgbClr val="C5C5C5"/>
          </a:solidFill>
          <a:ln w="19050" cap="rnd" cmpd="sng">
            <a:solidFill>
              <a:srgbClr val="51515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Neural Network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model</a:t>
            </a:r>
            <a:endParaRPr/>
          </a:p>
        </p:txBody>
      </p:sp>
      <p:pic>
        <p:nvPicPr>
          <p:cNvPr id="261" name="Google Shape;261;p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88974" y="3517176"/>
            <a:ext cx="1540002" cy="12261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2" name="Google Shape;262;p42"/>
          <p:cNvCxnSpPr>
            <a:stCxn id="261" idx="3"/>
            <a:endCxn id="260" idx="1"/>
          </p:cNvCxnSpPr>
          <p:nvPr/>
        </p:nvCxnSpPr>
        <p:spPr>
          <a:xfrm>
            <a:off x="3228976" y="4130276"/>
            <a:ext cx="783600" cy="548700"/>
          </a:xfrm>
          <a:prstGeom prst="straightConnector1">
            <a:avLst/>
          </a:prstGeom>
          <a:noFill/>
          <a:ln w="9525" cap="rnd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63" name="Google Shape;263;p42"/>
          <p:cNvSpPr txBox="1"/>
          <p:nvPr/>
        </p:nvSpPr>
        <p:spPr>
          <a:xfrm>
            <a:off x="870012" y="5373150"/>
            <a:ext cx="2235925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(i=0)  startseq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(i=1)  startseq little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(i=2)  …..</a:t>
            </a:r>
            <a:endParaRPr/>
          </a:p>
          <a:p>
            <a:pPr marL="4000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entury Gothic"/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264" name="Google Shape;264;p42"/>
          <p:cNvCxnSpPr/>
          <p:nvPr/>
        </p:nvCxnSpPr>
        <p:spPr>
          <a:xfrm rot="10800000" flipH="1">
            <a:off x="3036163" y="4743375"/>
            <a:ext cx="976544" cy="711021"/>
          </a:xfrm>
          <a:prstGeom prst="straightConnector1">
            <a:avLst/>
          </a:prstGeom>
          <a:noFill/>
          <a:ln w="9525" cap="rnd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65" name="Google Shape;265;p42"/>
          <p:cNvCxnSpPr>
            <a:stCxn id="260" idx="3"/>
          </p:cNvCxnSpPr>
          <p:nvPr/>
        </p:nvCxnSpPr>
        <p:spPr>
          <a:xfrm>
            <a:off x="6391922" y="4679072"/>
            <a:ext cx="923400" cy="0"/>
          </a:xfrm>
          <a:prstGeom prst="straightConnector1">
            <a:avLst/>
          </a:prstGeom>
          <a:noFill/>
          <a:ln w="9525" cap="rnd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66" name="Google Shape;266;p42"/>
          <p:cNvSpPr txBox="1"/>
          <p:nvPr/>
        </p:nvSpPr>
        <p:spPr>
          <a:xfrm>
            <a:off x="7315200" y="4500979"/>
            <a:ext cx="1642369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(i=0) little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(i=1) boy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(i=2) ….</a:t>
            </a:r>
            <a:endParaRPr/>
          </a:p>
        </p:txBody>
      </p:sp>
      <p:cxnSp>
        <p:nvCxnSpPr>
          <p:cNvPr id="267" name="Google Shape;267;p42"/>
          <p:cNvCxnSpPr/>
          <p:nvPr/>
        </p:nvCxnSpPr>
        <p:spPr>
          <a:xfrm flipH="1">
            <a:off x="3036284" y="4685644"/>
            <a:ext cx="3888300" cy="768900"/>
          </a:xfrm>
          <a:prstGeom prst="bentConnector3">
            <a:avLst>
              <a:gd name="adj1" fmla="val 0"/>
            </a:avLst>
          </a:prstGeom>
          <a:noFill/>
          <a:ln w="9525" cap="rnd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68" name="Google Shape;268;p42"/>
          <p:cNvSpPr txBox="1"/>
          <p:nvPr/>
        </p:nvSpPr>
        <p:spPr>
          <a:xfrm>
            <a:off x="7180091" y="4034532"/>
            <a:ext cx="154000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Target Word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3"/>
          <p:cNvSpPr txBox="1">
            <a:spLocks noGrp="1"/>
          </p:cNvSpPr>
          <p:nvPr>
            <p:ph type="title"/>
          </p:nvPr>
        </p:nvSpPr>
        <p:spPr>
          <a:xfrm>
            <a:off x="795528" y="236146"/>
            <a:ext cx="10058400" cy="8611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entury Gothic"/>
              <a:buNone/>
            </a:pPr>
            <a:r>
              <a:rPr lang="en-US"/>
              <a:t/>
            </a:r>
            <a:br>
              <a:rPr lang="en-US"/>
            </a:br>
            <a:r>
              <a:rPr lang="en-US"/>
              <a:t>RESULTS</a:t>
            </a:r>
            <a:br>
              <a:rPr lang="en-US"/>
            </a:br>
            <a:endParaRPr/>
          </a:p>
        </p:txBody>
      </p:sp>
      <p:sp>
        <p:nvSpPr>
          <p:cNvPr id="274" name="Google Shape;274;p43"/>
          <p:cNvSpPr txBox="1">
            <a:spLocks noGrp="1"/>
          </p:cNvSpPr>
          <p:nvPr>
            <p:ph sz="half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           </a:t>
            </a:r>
            <a:endParaRPr/>
          </a:p>
        </p:txBody>
      </p:sp>
      <p:sp>
        <p:nvSpPr>
          <p:cNvPr id="275" name="Google Shape;275;p43"/>
          <p:cNvSpPr txBox="1"/>
          <p:nvPr/>
        </p:nvSpPr>
        <p:spPr>
          <a:xfrm>
            <a:off x="976544" y="1031263"/>
            <a:ext cx="10142560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Images from the dataset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76" name="Google Shape;276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51268" y="1850493"/>
            <a:ext cx="3056879" cy="23328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4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69848" y="1810735"/>
            <a:ext cx="3164801" cy="23328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4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319884" y="1836996"/>
            <a:ext cx="2883736" cy="2346384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43"/>
          <p:cNvSpPr txBox="1"/>
          <p:nvPr/>
        </p:nvSpPr>
        <p:spPr>
          <a:xfrm>
            <a:off x="1069848" y="4483223"/>
            <a:ext cx="3244700" cy="203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Actual Caption: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 boy with a blue helmet is riding a bike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Predicted Caption: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little boy rides bike with helmet </a:t>
            </a:r>
            <a:endParaRPr/>
          </a:p>
        </p:txBody>
      </p:sp>
      <p:sp>
        <p:nvSpPr>
          <p:cNvPr id="280" name="Google Shape;280;p43"/>
          <p:cNvSpPr txBox="1"/>
          <p:nvPr/>
        </p:nvSpPr>
        <p:spPr>
          <a:xfrm>
            <a:off x="4726663" y="4483221"/>
            <a:ext cx="3244700" cy="203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Actual Caption: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white fluffy dog running in the dirt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Predicted Caption: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white dog runs across the sand </a:t>
            </a:r>
            <a:endParaRPr/>
          </a:p>
        </p:txBody>
      </p:sp>
      <p:sp>
        <p:nvSpPr>
          <p:cNvPr id="281" name="Google Shape;281;p43"/>
          <p:cNvSpPr txBox="1"/>
          <p:nvPr/>
        </p:nvSpPr>
        <p:spPr>
          <a:xfrm>
            <a:off x="8319884" y="4483221"/>
            <a:ext cx="3244700" cy="203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Actual Caption: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 boy dribbles a basketball in the gymnasium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Predicted Caption: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boy in white shirt is playing basketball 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4"/>
          <p:cNvSpPr txBox="1">
            <a:spLocks noGrp="1"/>
          </p:cNvSpPr>
          <p:nvPr>
            <p:ph type="title"/>
          </p:nvPr>
        </p:nvSpPr>
        <p:spPr>
          <a:xfrm>
            <a:off x="492799" y="255233"/>
            <a:ext cx="10058400" cy="7213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</a:pPr>
            <a:r>
              <a:rPr lang="en-US"/>
              <a:t>RESULTS</a:t>
            </a:r>
            <a:endParaRPr/>
          </a:p>
        </p:txBody>
      </p:sp>
      <p:sp>
        <p:nvSpPr>
          <p:cNvPr id="287" name="Google Shape;287;p44"/>
          <p:cNvSpPr txBox="1"/>
          <p:nvPr/>
        </p:nvSpPr>
        <p:spPr>
          <a:xfrm>
            <a:off x="795528" y="236146"/>
            <a:ext cx="10058400" cy="8611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45000" lnSpcReduction="200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Century Gothic"/>
              <a:buNone/>
            </a:pPr>
            <a:r>
              <a:rPr lang="en-US" sz="5400" cap="none">
                <a:latin typeface="Century Gothic"/>
                <a:ea typeface="Century Gothic"/>
                <a:cs typeface="Century Gothic"/>
                <a:sym typeface="Century Gothic"/>
              </a:rPr>
              <a:t/>
            </a:r>
            <a:br>
              <a:rPr lang="en-US" sz="5400" cap="none"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n-US" sz="5400" cap="none">
                <a:latin typeface="Century Gothic"/>
                <a:ea typeface="Century Gothic"/>
                <a:cs typeface="Century Gothic"/>
                <a:sym typeface="Century Gothic"/>
              </a:rPr>
              <a:t/>
            </a:r>
            <a:br>
              <a:rPr lang="en-US" sz="5400" cap="none">
                <a:latin typeface="Century Gothic"/>
                <a:ea typeface="Century Gothic"/>
                <a:cs typeface="Century Gothic"/>
                <a:sym typeface="Century Gothic"/>
              </a:rPr>
            </a:br>
            <a:endParaRPr sz="5400" cap="none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88" name="Google Shape;288;p44"/>
          <p:cNvSpPr txBox="1"/>
          <p:nvPr/>
        </p:nvSpPr>
        <p:spPr>
          <a:xfrm>
            <a:off x="6364224" y="2194560"/>
            <a:ext cx="4754880" cy="3977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700"/>
              <a:buFont typeface="Noto Sans Symbols"/>
              <a:buNone/>
            </a:pPr>
            <a:r>
              <a:rPr lang="en-US" sz="2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     </a:t>
            </a:r>
            <a:endParaRPr sz="20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89" name="Google Shape;289;p44"/>
          <p:cNvSpPr txBox="1"/>
          <p:nvPr/>
        </p:nvSpPr>
        <p:spPr>
          <a:xfrm>
            <a:off x="905523" y="911473"/>
            <a:ext cx="1014256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Images from my camera</a:t>
            </a:r>
            <a:endParaRPr sz="24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90" name="Google Shape;290;p44"/>
          <p:cNvPicPr preferRelativeResize="0"/>
          <p:nvPr/>
        </p:nvPicPr>
        <p:blipFill rotWithShape="1">
          <a:blip r:embed="rId3">
            <a:alphaModFix/>
          </a:blip>
          <a:srcRect t="21926" b="21480"/>
          <a:stretch/>
        </p:blipFill>
        <p:spPr>
          <a:xfrm>
            <a:off x="410308" y="1467425"/>
            <a:ext cx="2556148" cy="3136239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44"/>
          <p:cNvSpPr txBox="1"/>
          <p:nvPr/>
        </p:nvSpPr>
        <p:spPr>
          <a:xfrm>
            <a:off x="375920" y="4724400"/>
            <a:ext cx="2936240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 cat sitting on top of the bed next to a stuffed animal</a:t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92" name="Google Shape;292;p44"/>
          <p:cNvPicPr preferRelativeResize="0"/>
          <p:nvPr/>
        </p:nvPicPr>
        <p:blipFill rotWithShape="1">
          <a:blip r:embed="rId4">
            <a:alphaModFix/>
          </a:blip>
          <a:srcRect t="16593" b="21333"/>
          <a:stretch/>
        </p:blipFill>
        <p:spPr>
          <a:xfrm>
            <a:off x="4223186" y="1467425"/>
            <a:ext cx="2597626" cy="3268885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44"/>
          <p:cNvSpPr txBox="1"/>
          <p:nvPr/>
        </p:nvSpPr>
        <p:spPr>
          <a:xfrm>
            <a:off x="4033520" y="5019040"/>
            <a:ext cx="327152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 man riding a motorcycle down a street</a:t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94" name="Google Shape;294;p44"/>
          <p:cNvPicPr preferRelativeResize="0"/>
          <p:nvPr/>
        </p:nvPicPr>
        <p:blipFill rotWithShape="1">
          <a:blip r:embed="rId5">
            <a:alphaModFix/>
          </a:blip>
          <a:srcRect t="15852" b="23703"/>
          <a:stretch/>
        </p:blipFill>
        <p:spPr>
          <a:xfrm>
            <a:off x="8077542" y="1373138"/>
            <a:ext cx="2581783" cy="3383294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44"/>
          <p:cNvSpPr txBox="1"/>
          <p:nvPr/>
        </p:nvSpPr>
        <p:spPr>
          <a:xfrm>
            <a:off x="7802880" y="5186065"/>
            <a:ext cx="3316224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 black bird standing on top of a sandy beach</a:t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5"/>
          <p:cNvSpPr txBox="1">
            <a:spLocks noGrp="1"/>
          </p:cNvSpPr>
          <p:nvPr>
            <p:ph type="title"/>
          </p:nvPr>
        </p:nvSpPr>
        <p:spPr>
          <a:xfrm>
            <a:off x="492799" y="255233"/>
            <a:ext cx="10058400" cy="7213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</a:pPr>
            <a:r>
              <a:rPr lang="en-US"/>
              <a:t>RESULTS</a:t>
            </a:r>
            <a:endParaRPr/>
          </a:p>
        </p:txBody>
      </p:sp>
      <p:sp>
        <p:nvSpPr>
          <p:cNvPr id="301" name="Google Shape;301;p45"/>
          <p:cNvSpPr txBox="1"/>
          <p:nvPr/>
        </p:nvSpPr>
        <p:spPr>
          <a:xfrm>
            <a:off x="795528" y="236146"/>
            <a:ext cx="10058400" cy="8611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45000" lnSpcReduction="200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Century Gothic"/>
              <a:buNone/>
            </a:pPr>
            <a:r>
              <a:rPr lang="en-US" sz="5400" cap="none">
                <a:latin typeface="Century Gothic"/>
                <a:ea typeface="Century Gothic"/>
                <a:cs typeface="Century Gothic"/>
                <a:sym typeface="Century Gothic"/>
              </a:rPr>
              <a:t/>
            </a:r>
            <a:br>
              <a:rPr lang="en-US" sz="5400" cap="none"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n-US" sz="5400" cap="none">
                <a:latin typeface="Century Gothic"/>
                <a:ea typeface="Century Gothic"/>
                <a:cs typeface="Century Gothic"/>
                <a:sym typeface="Century Gothic"/>
              </a:rPr>
              <a:t/>
            </a:r>
            <a:br>
              <a:rPr lang="en-US" sz="5400" cap="none">
                <a:latin typeface="Century Gothic"/>
                <a:ea typeface="Century Gothic"/>
                <a:cs typeface="Century Gothic"/>
                <a:sym typeface="Century Gothic"/>
              </a:rPr>
            </a:br>
            <a:endParaRPr sz="5400" cap="none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02" name="Google Shape;302;p45"/>
          <p:cNvSpPr txBox="1"/>
          <p:nvPr/>
        </p:nvSpPr>
        <p:spPr>
          <a:xfrm>
            <a:off x="6364224" y="2194560"/>
            <a:ext cx="4754880" cy="3977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700"/>
              <a:buFont typeface="Noto Sans Symbols"/>
              <a:buNone/>
            </a:pPr>
            <a:r>
              <a:rPr lang="en-US" sz="2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     </a:t>
            </a:r>
            <a:endParaRPr sz="20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03" name="Google Shape;303;p45"/>
          <p:cNvSpPr txBox="1"/>
          <p:nvPr/>
        </p:nvSpPr>
        <p:spPr>
          <a:xfrm>
            <a:off x="905523" y="911473"/>
            <a:ext cx="1014256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More images with their captions</a:t>
            </a:r>
            <a:endParaRPr sz="24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04" name="Google Shape;304;p45"/>
          <p:cNvPicPr preferRelativeResize="0"/>
          <p:nvPr/>
        </p:nvPicPr>
        <p:blipFill rotWithShape="1">
          <a:blip r:embed="rId3">
            <a:alphaModFix/>
          </a:blip>
          <a:srcRect t="25744" b="22321"/>
          <a:stretch/>
        </p:blipFill>
        <p:spPr>
          <a:xfrm>
            <a:off x="593358" y="1513840"/>
            <a:ext cx="3365423" cy="377246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45"/>
          <p:cNvPicPr preferRelativeResize="0"/>
          <p:nvPr/>
        </p:nvPicPr>
        <p:blipFill rotWithShape="1">
          <a:blip r:embed="rId4">
            <a:alphaModFix/>
          </a:blip>
          <a:srcRect l="-1069" t="19555" b="22222"/>
          <a:stretch/>
        </p:blipFill>
        <p:spPr>
          <a:xfrm>
            <a:off x="8275539" y="1513840"/>
            <a:ext cx="3080007" cy="384668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45"/>
          <p:cNvPicPr preferRelativeResize="0"/>
          <p:nvPr/>
        </p:nvPicPr>
        <p:blipFill rotWithShape="1">
          <a:blip r:embed="rId5">
            <a:alphaModFix/>
          </a:blip>
          <a:srcRect t="19260" b="22073"/>
          <a:stretch/>
        </p:blipFill>
        <p:spPr>
          <a:xfrm>
            <a:off x="4646088" y="1513840"/>
            <a:ext cx="3024346" cy="3846683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45"/>
          <p:cNvSpPr txBox="1"/>
          <p:nvPr/>
        </p:nvSpPr>
        <p:spPr>
          <a:xfrm>
            <a:off x="593358" y="5501225"/>
            <a:ext cx="3196322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 car is driving down the road with a view of the sky</a:t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08" name="Google Shape;308;p45"/>
          <p:cNvSpPr txBox="1"/>
          <p:nvPr/>
        </p:nvSpPr>
        <p:spPr>
          <a:xfrm>
            <a:off x="4765040" y="5669280"/>
            <a:ext cx="2905394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 white dog laying on top of a grass covered field</a:t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09" name="Google Shape;309;p45"/>
          <p:cNvSpPr txBox="1"/>
          <p:nvPr/>
        </p:nvSpPr>
        <p:spPr>
          <a:xfrm>
            <a:off x="8275539" y="5659120"/>
            <a:ext cx="3080007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 sign that is on the side of a building</a:t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" name="Google Shape;314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2200" y="236375"/>
            <a:ext cx="3562350" cy="622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06900" y="260188"/>
            <a:ext cx="3476625" cy="6181725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46"/>
          <p:cNvSpPr txBox="1"/>
          <p:nvPr/>
        </p:nvSpPr>
        <p:spPr>
          <a:xfrm>
            <a:off x="8183525" y="1138600"/>
            <a:ext cx="3771600" cy="38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Login and Register using shared preferences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3280795" cy="6553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68420" y="152400"/>
            <a:ext cx="3391943" cy="6553200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47"/>
          <p:cNvSpPr txBox="1"/>
          <p:nvPr/>
        </p:nvSpPr>
        <p:spPr>
          <a:xfrm>
            <a:off x="7129950" y="1021525"/>
            <a:ext cx="4730400" cy="38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Adjustable font size and Audio captioning</a:t>
            </a:r>
            <a:endParaRPr sz="4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to help those with low vision </a:t>
            </a:r>
            <a:endParaRPr sz="4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" name="Google Shape;328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3297740" cy="655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76225" y="152400"/>
            <a:ext cx="3305745" cy="6553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86545" y="152400"/>
            <a:ext cx="3314262" cy="6553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5" name="Google Shape;335;p49"/>
          <p:cNvPicPr preferRelativeResize="0"/>
          <p:nvPr/>
        </p:nvPicPr>
        <p:blipFill rotWithShape="1">
          <a:blip r:embed="rId3">
            <a:alphaModFix/>
          </a:blip>
          <a:srcRect t="35795" b="35704"/>
          <a:stretch/>
        </p:blipFill>
        <p:spPr>
          <a:xfrm>
            <a:off x="42650" y="843772"/>
            <a:ext cx="12106702" cy="4941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46025" y="2193875"/>
            <a:ext cx="1735525" cy="61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2"/>
          <p:cNvSpPr txBox="1">
            <a:spLocks noGrp="1"/>
          </p:cNvSpPr>
          <p:nvPr>
            <p:ph type="ctrTitle"/>
          </p:nvPr>
        </p:nvSpPr>
        <p:spPr>
          <a:xfrm>
            <a:off x="2644450" y="924700"/>
            <a:ext cx="6309900" cy="12303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About The App</a:t>
            </a:r>
            <a:endParaRPr/>
          </a:p>
        </p:txBody>
      </p:sp>
      <p:sp>
        <p:nvSpPr>
          <p:cNvPr id="179" name="Google Shape;179;p32"/>
          <p:cNvSpPr txBox="1">
            <a:spLocks noGrp="1"/>
          </p:cNvSpPr>
          <p:nvPr>
            <p:ph type="subTitle" idx="1"/>
          </p:nvPr>
        </p:nvSpPr>
        <p:spPr>
          <a:xfrm>
            <a:off x="1522650" y="2741175"/>
            <a:ext cx="9014100" cy="1826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420"/>
              </a:spcBef>
              <a:spcAft>
                <a:spcPts val="600"/>
              </a:spcAft>
              <a:buNone/>
            </a:pPr>
            <a:r>
              <a:rPr lang="en-US" sz="2300">
                <a:latin typeface="Roboto"/>
                <a:ea typeface="Roboto"/>
                <a:cs typeface="Roboto"/>
                <a:sym typeface="Roboto"/>
              </a:rPr>
              <a:t>We created an app that receives images through the camera or gallery and it generates a caption for them and then it saves the image with the caption as a name to it</a:t>
            </a:r>
            <a:endParaRPr sz="23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1" name="Google Shape;341;p50" title="0effc7de-d079-41e8-bf0b-d3d840abe963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08925" y="0"/>
            <a:ext cx="9144000" cy="6858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6" name="Google Shape;346;p51"/>
          <p:cNvPicPr preferRelativeResize="0"/>
          <p:nvPr/>
        </p:nvPicPr>
        <p:blipFill rotWithShape="1">
          <a:blip r:embed="rId3">
            <a:alphaModFix/>
          </a:blip>
          <a:srcRect t="18585" b="20657"/>
          <a:stretch/>
        </p:blipFill>
        <p:spPr>
          <a:xfrm>
            <a:off x="4513876" y="1415425"/>
            <a:ext cx="1645350" cy="15692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00038" y="199950"/>
            <a:ext cx="2645650" cy="196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7137" y="623125"/>
            <a:ext cx="2975811" cy="196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5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0887" y="2587625"/>
            <a:ext cx="2108325" cy="231401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5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72513" y="3695852"/>
            <a:ext cx="3570925" cy="1036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5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973903" y="2076863"/>
            <a:ext cx="2297925" cy="1846547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5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507925" y="4206563"/>
            <a:ext cx="3045094" cy="91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52"/>
          <p:cNvSpPr txBox="1">
            <a:spLocks noGrp="1"/>
          </p:cNvSpPr>
          <p:nvPr>
            <p:ph type="ctrTitle"/>
          </p:nvPr>
        </p:nvSpPr>
        <p:spPr>
          <a:xfrm>
            <a:off x="1543925" y="2669024"/>
            <a:ext cx="8676300" cy="10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entury Gothic"/>
              <a:buNone/>
            </a:pPr>
            <a:r>
              <a:rPr lang="en-US"/>
              <a:t>THANK YOU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33"/>
          <p:cNvPicPr preferRelativeResize="0"/>
          <p:nvPr/>
        </p:nvPicPr>
        <p:blipFill rotWithShape="1">
          <a:blip r:embed="rId3">
            <a:alphaModFix/>
          </a:blip>
          <a:srcRect b="27060"/>
          <a:stretch/>
        </p:blipFill>
        <p:spPr>
          <a:xfrm>
            <a:off x="1729312" y="3474262"/>
            <a:ext cx="2007175" cy="314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33"/>
          <p:cNvPicPr preferRelativeResize="0"/>
          <p:nvPr/>
        </p:nvPicPr>
        <p:blipFill rotWithShape="1">
          <a:blip r:embed="rId3">
            <a:alphaModFix/>
          </a:blip>
          <a:srcRect b="52752"/>
          <a:stretch/>
        </p:blipFill>
        <p:spPr>
          <a:xfrm>
            <a:off x="558450" y="627663"/>
            <a:ext cx="2113000" cy="2141324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33"/>
          <p:cNvSpPr txBox="1"/>
          <p:nvPr/>
        </p:nvSpPr>
        <p:spPr>
          <a:xfrm>
            <a:off x="114950" y="2744191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1010.jpg</a:t>
            </a:r>
            <a:endParaRPr sz="2800" dirty="0"/>
          </a:p>
        </p:txBody>
      </p:sp>
      <p:pic>
        <p:nvPicPr>
          <p:cNvPr id="188" name="Google Shape;188;p33"/>
          <p:cNvPicPr preferRelativeResize="0"/>
          <p:nvPr/>
        </p:nvPicPr>
        <p:blipFill rotWithShape="1">
          <a:blip r:embed="rId4">
            <a:alphaModFix/>
          </a:blip>
          <a:srcRect l="41646" t="24090" r="41711" b="47605"/>
          <a:stretch/>
        </p:blipFill>
        <p:spPr>
          <a:xfrm>
            <a:off x="4580050" y="863987"/>
            <a:ext cx="1447800" cy="1905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33"/>
          <p:cNvSpPr/>
          <p:nvPr/>
        </p:nvSpPr>
        <p:spPr>
          <a:xfrm>
            <a:off x="2847600" y="1559425"/>
            <a:ext cx="997500" cy="2778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0" name="Google Shape;190;p33"/>
          <p:cNvSpPr/>
          <p:nvPr/>
        </p:nvSpPr>
        <p:spPr>
          <a:xfrm>
            <a:off x="6814088" y="1677575"/>
            <a:ext cx="997500" cy="2778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1" name="Google Shape;191;p33"/>
          <p:cNvSpPr/>
          <p:nvPr/>
        </p:nvSpPr>
        <p:spPr>
          <a:xfrm>
            <a:off x="3948738" y="4713855"/>
            <a:ext cx="944400" cy="3306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3" name="Google Shape;193;p33"/>
          <p:cNvSpPr txBox="1"/>
          <p:nvPr/>
        </p:nvSpPr>
        <p:spPr>
          <a:xfrm>
            <a:off x="8067909" y="1144525"/>
            <a:ext cx="3000000" cy="13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 laptop computer sitting on top of a table</a:t>
            </a:r>
            <a:endParaRPr sz="2600" dirty="0">
              <a:solidFill>
                <a:schemeClr val="dk1"/>
              </a:solidFill>
            </a:endParaRPr>
          </a:p>
        </p:txBody>
      </p:sp>
      <p:sp>
        <p:nvSpPr>
          <p:cNvPr id="15" name="Google Shape;190;p33"/>
          <p:cNvSpPr/>
          <p:nvPr/>
        </p:nvSpPr>
        <p:spPr>
          <a:xfrm rot="5400000">
            <a:off x="9235384" y="3222007"/>
            <a:ext cx="997500" cy="2778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6" name="תמונה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700" y="66809"/>
            <a:ext cx="439762" cy="447064"/>
          </a:xfrm>
          <a:prstGeom prst="rect">
            <a:avLst/>
          </a:prstGeom>
        </p:spPr>
      </p:pic>
      <p:pic>
        <p:nvPicPr>
          <p:cNvPr id="7" name="תמונה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5685" y="4019118"/>
            <a:ext cx="2016897" cy="2050388"/>
          </a:xfrm>
          <a:prstGeom prst="rect">
            <a:avLst/>
          </a:prstGeom>
        </p:spPr>
      </p:pic>
      <p:pic>
        <p:nvPicPr>
          <p:cNvPr id="8" name="תמונה 7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15" b="6263"/>
          <a:stretch/>
        </p:blipFill>
        <p:spPr>
          <a:xfrm>
            <a:off x="5089038" y="3096372"/>
            <a:ext cx="1875945" cy="3591365"/>
          </a:xfrm>
          <a:prstGeom prst="rect">
            <a:avLst/>
          </a:prstGeom>
        </p:spPr>
      </p:pic>
      <p:sp>
        <p:nvSpPr>
          <p:cNvPr id="20" name="Google Shape;191;p33"/>
          <p:cNvSpPr/>
          <p:nvPr/>
        </p:nvSpPr>
        <p:spPr>
          <a:xfrm>
            <a:off x="7389484" y="4879155"/>
            <a:ext cx="944400" cy="3306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" name="חץ ימינה 10"/>
          <p:cNvSpPr/>
          <p:nvPr/>
        </p:nvSpPr>
        <p:spPr>
          <a:xfrm>
            <a:off x="4580050" y="6234545"/>
            <a:ext cx="592314" cy="45319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חץ ימינה 11"/>
          <p:cNvSpPr/>
          <p:nvPr/>
        </p:nvSpPr>
        <p:spPr>
          <a:xfrm rot="7628391">
            <a:off x="6814088" y="2678545"/>
            <a:ext cx="498750" cy="2955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4"/>
          <p:cNvSpPr txBox="1">
            <a:spLocks noGrp="1"/>
          </p:cNvSpPr>
          <p:nvPr>
            <p:ph type="ctrTitle"/>
          </p:nvPr>
        </p:nvSpPr>
        <p:spPr>
          <a:xfrm>
            <a:off x="3803647" y="567525"/>
            <a:ext cx="4741500" cy="1132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MOTIVATION</a:t>
            </a:r>
            <a:endParaRPr/>
          </a:p>
        </p:txBody>
      </p:sp>
      <p:sp>
        <p:nvSpPr>
          <p:cNvPr id="199" name="Google Shape;199;p34"/>
          <p:cNvSpPr txBox="1">
            <a:spLocks noGrp="1"/>
          </p:cNvSpPr>
          <p:nvPr>
            <p:ph type="subTitle" idx="1"/>
          </p:nvPr>
        </p:nvSpPr>
        <p:spPr>
          <a:xfrm>
            <a:off x="1515725" y="2466975"/>
            <a:ext cx="8746200" cy="2895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70000" lnSpcReduction="20000"/>
          </a:bodyPr>
          <a:lstStyle/>
          <a:p>
            <a:pPr lvl="0" indent="-457200" algn="ctr" rtl="0">
              <a:spcBef>
                <a:spcPts val="42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969" cap="none" dirty="0">
                <a:solidFill>
                  <a:srgbClr val="ECECEC"/>
                </a:solidFill>
                <a:latin typeface="Roboto"/>
                <a:ea typeface="Roboto"/>
                <a:cs typeface="Roboto"/>
                <a:sym typeface="Roboto"/>
              </a:rPr>
              <a:t>Instead of having a photo with a non-descriptive name, our app provides a meaningful name </a:t>
            </a:r>
            <a:r>
              <a:rPr lang="en-US" sz="2969" cap="none" dirty="0" smtClean="0">
                <a:solidFill>
                  <a:srgbClr val="ECECEC"/>
                </a:solidFill>
                <a:latin typeface="Roboto"/>
                <a:ea typeface="Roboto"/>
                <a:cs typeface="Roboto"/>
                <a:sym typeface="Roboto"/>
              </a:rPr>
              <a:t>that </a:t>
            </a:r>
            <a:r>
              <a:rPr lang="en-US" sz="2969" cap="none" dirty="0">
                <a:solidFill>
                  <a:srgbClr val="ECECEC"/>
                </a:solidFill>
                <a:latin typeface="Roboto"/>
                <a:ea typeface="Roboto"/>
                <a:cs typeface="Roboto"/>
                <a:sym typeface="Roboto"/>
              </a:rPr>
              <a:t>captures the essence of the image</a:t>
            </a:r>
            <a:r>
              <a:rPr lang="en-US" sz="2969" cap="none" dirty="0" smtClean="0">
                <a:solidFill>
                  <a:srgbClr val="ECECEC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</a:p>
          <a:p>
            <a:pPr marL="0" lvl="0" indent="0" algn="ctr" rtl="0">
              <a:spcBef>
                <a:spcPts val="420"/>
              </a:spcBef>
              <a:spcAft>
                <a:spcPts val="0"/>
              </a:spcAft>
              <a:buNone/>
            </a:pPr>
            <a:endParaRPr lang="en-US" sz="2969" cap="none" dirty="0">
              <a:solidFill>
                <a:srgbClr val="ECECEC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0" indent="-457200">
              <a:buFont typeface="Arial" panose="020B0604020202020204" pitchFamily="34" charset="0"/>
              <a:buChar char="•"/>
            </a:pPr>
            <a:r>
              <a:rPr lang="en-US" sz="3200" cap="none" dirty="0">
                <a:solidFill>
                  <a:srgbClr val="ECECEC"/>
                </a:solidFill>
                <a:latin typeface="Roboto"/>
                <a:ea typeface="Roboto"/>
                <a:cs typeface="Roboto"/>
                <a:sym typeface="Roboto"/>
              </a:rPr>
              <a:t>We can develop an app for people with low vision that assists them with objects that are slightly out of their visual range. Users can simply take a picture, and the app will vocalize a description of the image. Additionally, they can save the picture, copy it, or share it with others."</a:t>
            </a:r>
            <a:endParaRPr sz="2969" cap="none" dirty="0">
              <a:solidFill>
                <a:srgbClr val="ECECEC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300" cap="none" dirty="0">
              <a:solidFill>
                <a:srgbClr val="ECECEC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r" rtl="1">
              <a:spcBef>
                <a:spcPts val="600"/>
              </a:spcBef>
              <a:spcAft>
                <a:spcPts val="600"/>
              </a:spcAft>
              <a:buNone/>
            </a:pPr>
            <a:endParaRPr sz="2300" cap="none" dirty="0">
              <a:solidFill>
                <a:srgbClr val="ECECE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5"/>
          <p:cNvSpPr txBox="1">
            <a:spLocks noGrp="1"/>
          </p:cNvSpPr>
          <p:nvPr>
            <p:ph type="title"/>
          </p:nvPr>
        </p:nvSpPr>
        <p:spPr>
          <a:xfrm>
            <a:off x="706851" y="1279300"/>
            <a:ext cx="10601100" cy="50304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Century Gothic"/>
              <a:buNone/>
            </a:pPr>
            <a:r>
              <a:rPr lang="en-US" sz="5400"/>
              <a:t>IMAGE CAPTION GENERATOR MODEL USING CNN AND LSTM</a:t>
            </a:r>
            <a:br>
              <a:rPr lang="en-US" sz="5400"/>
            </a:br>
            <a:endParaRPr sz="5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6"/>
          <p:cNvSpPr txBox="1">
            <a:spLocks noGrp="1"/>
          </p:cNvSpPr>
          <p:nvPr>
            <p:ph type="title"/>
          </p:nvPr>
        </p:nvSpPr>
        <p:spPr>
          <a:xfrm>
            <a:off x="518673" y="496084"/>
            <a:ext cx="10058400" cy="953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</a:pPr>
            <a:r>
              <a:rPr lang="en-US"/>
              <a:t>DESCRIPTION</a:t>
            </a:r>
            <a:endParaRPr/>
          </a:p>
        </p:txBody>
      </p:sp>
      <p:sp>
        <p:nvSpPr>
          <p:cNvPr id="210" name="Google Shape;210;p36"/>
          <p:cNvSpPr txBox="1">
            <a:spLocks noGrp="1"/>
          </p:cNvSpPr>
          <p:nvPr>
            <p:ph idx="1"/>
          </p:nvPr>
        </p:nvSpPr>
        <p:spPr>
          <a:xfrm>
            <a:off x="484374" y="1731146"/>
            <a:ext cx="11198640" cy="4642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lvl="0" indent="-158750" algn="l" rtl="0"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dirty="0"/>
          </a:p>
          <a:p>
            <a:pPr marL="285750" lvl="0" indent="-285750" algn="l" rtl="0"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 dirty="0"/>
              <a:t>Goal is to generate a descriptive sentence of an image</a:t>
            </a: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ts val="2000"/>
              <a:buNone/>
            </a:pPr>
            <a:endParaRPr dirty="0"/>
          </a:p>
          <a:p>
            <a:pPr marL="285750" lvl="0" indent="-158750" algn="l" rtl="0">
              <a:spcBef>
                <a:spcPts val="1000"/>
              </a:spcBef>
              <a:spcAft>
                <a:spcPts val="0"/>
              </a:spcAft>
              <a:buSzPts val="2000"/>
              <a:buNone/>
            </a:pPr>
            <a:endParaRPr dirty="0"/>
          </a:p>
          <a:p>
            <a:pPr marL="285750" lvl="0" indent="-158750" algn="l" rtl="0">
              <a:spcBef>
                <a:spcPts val="1000"/>
              </a:spcBef>
              <a:spcAft>
                <a:spcPts val="0"/>
              </a:spcAft>
              <a:buSzPts val="2000"/>
              <a:buNone/>
            </a:pPr>
            <a:endParaRPr dirty="0"/>
          </a:p>
          <a:p>
            <a:pPr marL="285750" lvl="0" indent="-158750" algn="l" rtl="0">
              <a:spcBef>
                <a:spcPts val="1000"/>
              </a:spcBef>
              <a:spcAft>
                <a:spcPts val="0"/>
              </a:spcAft>
              <a:buSzPts val="2000"/>
              <a:buNone/>
            </a:pPr>
            <a:endParaRPr dirty="0"/>
          </a:p>
          <a:p>
            <a:pPr marL="285750" lvl="0" indent="-158750" algn="l" rtl="0">
              <a:spcBef>
                <a:spcPts val="1000"/>
              </a:spcBef>
              <a:spcAft>
                <a:spcPts val="0"/>
              </a:spcAft>
              <a:buSzPts val="2000"/>
              <a:buNone/>
            </a:pPr>
            <a:endParaRPr dirty="0"/>
          </a:p>
          <a:p>
            <a:pPr marL="285750" lvl="0" indent="-158750" algn="l" rtl="0">
              <a:spcBef>
                <a:spcPts val="1000"/>
              </a:spcBef>
              <a:spcAft>
                <a:spcPts val="0"/>
              </a:spcAft>
              <a:buSzPts val="2000"/>
              <a:buNone/>
            </a:pP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ts val="2000"/>
              <a:buNone/>
            </a:pPr>
            <a:endParaRPr dirty="0"/>
          </a:p>
          <a:p>
            <a:pPr marL="274320" lvl="1" indent="0" algn="l" rtl="0">
              <a:spcBef>
                <a:spcPts val="960"/>
              </a:spcBef>
              <a:spcAft>
                <a:spcPts val="0"/>
              </a:spcAft>
              <a:buSzPts val="1800"/>
              <a:buNone/>
            </a:pP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ts val="2000"/>
              <a:buNone/>
            </a:pP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ts val="2000"/>
              <a:buNone/>
            </a:pPr>
            <a:endParaRPr dirty="0"/>
          </a:p>
          <a:p>
            <a:pPr marL="285750" lvl="0" indent="-158750" algn="l" rtl="0">
              <a:spcBef>
                <a:spcPts val="1000"/>
              </a:spcBef>
              <a:spcAft>
                <a:spcPts val="0"/>
              </a:spcAft>
              <a:buSzPts val="2000"/>
              <a:buNone/>
            </a:pPr>
            <a:endParaRPr dirty="0"/>
          </a:p>
          <a:p>
            <a:pPr marL="285750" lvl="0" indent="-158750" algn="l" rtl="0">
              <a:spcBef>
                <a:spcPts val="1000"/>
              </a:spcBef>
              <a:spcAft>
                <a:spcPts val="0"/>
              </a:spcAft>
              <a:buSzPts val="2000"/>
              <a:buNone/>
            </a:pP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ts val="2000"/>
              <a:buNone/>
            </a:pPr>
            <a:endParaRPr dirty="0"/>
          </a:p>
        </p:txBody>
      </p:sp>
      <p:cxnSp>
        <p:nvCxnSpPr>
          <p:cNvPr id="211" name="Google Shape;211;p36"/>
          <p:cNvCxnSpPr/>
          <p:nvPr/>
        </p:nvCxnSpPr>
        <p:spPr>
          <a:xfrm>
            <a:off x="3682303" y="3600668"/>
            <a:ext cx="848918" cy="0"/>
          </a:xfrm>
          <a:prstGeom prst="straightConnector1">
            <a:avLst/>
          </a:prstGeom>
          <a:noFill/>
          <a:ln w="9525" cap="rnd" cmpd="sng">
            <a:solidFill>
              <a:schemeClr val="lt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13" name="Google Shape;213;p36"/>
          <p:cNvCxnSpPr/>
          <p:nvPr/>
        </p:nvCxnSpPr>
        <p:spPr>
          <a:xfrm>
            <a:off x="6563489" y="3603300"/>
            <a:ext cx="858119" cy="0"/>
          </a:xfrm>
          <a:prstGeom prst="straightConnector1">
            <a:avLst/>
          </a:prstGeom>
          <a:noFill/>
          <a:ln w="9525" cap="rnd" cmpd="sng">
            <a:solidFill>
              <a:schemeClr val="lt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14" name="Google Shape;214;p36"/>
          <p:cNvSpPr/>
          <p:nvPr/>
        </p:nvSpPr>
        <p:spPr>
          <a:xfrm>
            <a:off x="7325711" y="3364638"/>
            <a:ext cx="2750444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en-US" sz="1600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 man climbs a rocky wall </a:t>
            </a:r>
            <a:endParaRPr dirty="0"/>
          </a:p>
        </p:txBody>
      </p:sp>
      <p:sp>
        <p:nvSpPr>
          <p:cNvPr id="215" name="Google Shape;215;p36"/>
          <p:cNvSpPr/>
          <p:nvPr/>
        </p:nvSpPr>
        <p:spPr>
          <a:xfrm>
            <a:off x="4531221" y="2999942"/>
            <a:ext cx="2032268" cy="1201451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9050" cap="rnd" cmpd="sng">
            <a:solidFill>
              <a:srgbClr val="51515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FF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Neural 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FF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Network</a:t>
            </a:r>
            <a:endParaRPr/>
          </a:p>
        </p:txBody>
      </p:sp>
      <p:pic>
        <p:nvPicPr>
          <p:cNvPr id="2" name="תמונה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035" y="2326863"/>
            <a:ext cx="1766455" cy="266032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7"/>
          <p:cNvSpPr txBox="1">
            <a:spLocks noGrp="1"/>
          </p:cNvSpPr>
          <p:nvPr>
            <p:ph type="title"/>
          </p:nvPr>
        </p:nvSpPr>
        <p:spPr>
          <a:xfrm>
            <a:off x="688848" y="465582"/>
            <a:ext cx="10058400" cy="1077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</a:pPr>
            <a:r>
              <a:rPr lang="en-US"/>
              <a:t>DATASET</a:t>
            </a:r>
            <a:endParaRPr/>
          </a:p>
        </p:txBody>
      </p:sp>
      <p:pic>
        <p:nvPicPr>
          <p:cNvPr id="221" name="Google Shape;221;p37" descr="A person riding a motorcycle down a dirt road&#10;&#10;Description automatically generated"/>
          <p:cNvPicPr preferRelativeResize="0">
            <a:picLocks noGrp="1"/>
          </p:cNvPicPr>
          <p:nvPr>
            <p:ph sz="half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466725" y="1543050"/>
            <a:ext cx="4429920" cy="2932607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37"/>
          <p:cNvSpPr txBox="1">
            <a:spLocks noGrp="1"/>
          </p:cNvSpPr>
          <p:nvPr>
            <p:ph sz="half" idx="2"/>
          </p:nvPr>
        </p:nvSpPr>
        <p:spPr>
          <a:xfrm>
            <a:off x="6129250" y="969988"/>
            <a:ext cx="5023200" cy="49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•"/>
            </a:pPr>
            <a:r>
              <a:rPr lang="en-US">
                <a:latin typeface="Roboto"/>
                <a:ea typeface="Roboto"/>
                <a:cs typeface="Roboto"/>
                <a:sym typeface="Roboto"/>
              </a:rPr>
              <a:t> We used Flickr30K dataset for this project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SzPts val="1800"/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285750" lvl="0" indent="-285750" algn="l" rtl="0">
              <a:spcBef>
                <a:spcPts val="600"/>
              </a:spcBef>
              <a:spcAft>
                <a:spcPts val="0"/>
              </a:spcAft>
              <a:buSzPts val="1800"/>
              <a:buFont typeface="Roboto"/>
              <a:buChar char="•"/>
            </a:pPr>
            <a:r>
              <a:rPr lang="en-US">
                <a:latin typeface="Roboto"/>
                <a:ea typeface="Roboto"/>
                <a:cs typeface="Roboto"/>
                <a:sym typeface="Roboto"/>
              </a:rPr>
              <a:t> Flickr30K dataset contains a variety of images depicting scenes and situations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SzPts val="1800"/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285750" lvl="0" indent="-285750" algn="l" rtl="0">
              <a:spcBef>
                <a:spcPts val="600"/>
              </a:spcBef>
              <a:spcAft>
                <a:spcPts val="0"/>
              </a:spcAft>
              <a:buSzPts val="1800"/>
              <a:buFont typeface="Roboto"/>
              <a:buChar char="•"/>
            </a:pPr>
            <a:r>
              <a:rPr lang="en-US">
                <a:latin typeface="Roboto"/>
                <a:ea typeface="Roboto"/>
                <a:cs typeface="Roboto"/>
                <a:sym typeface="Roboto"/>
              </a:rPr>
              <a:t>The dataset consists of  more than 30k images and each image has 5 corresponding descriptions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SzPts val="1800"/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285750" lvl="0" indent="-285750" algn="l" rtl="0">
              <a:spcBef>
                <a:spcPts val="600"/>
              </a:spcBef>
              <a:spcAft>
                <a:spcPts val="0"/>
              </a:spcAft>
              <a:buSzPts val="1800"/>
              <a:buFont typeface="Roboto"/>
              <a:buChar char="•"/>
            </a:pPr>
            <a:r>
              <a:rPr lang="en-US">
                <a:latin typeface="Roboto"/>
                <a:ea typeface="Roboto"/>
                <a:cs typeface="Roboto"/>
                <a:sym typeface="Roboto"/>
              </a:rPr>
              <a:t>We use the whole data for training</a:t>
            </a:r>
            <a:br>
              <a:rPr lang="en-US">
                <a:latin typeface="Roboto"/>
                <a:ea typeface="Roboto"/>
                <a:cs typeface="Roboto"/>
                <a:sym typeface="Roboto"/>
              </a:rPr>
            </a:b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3" name="Google Shape;223;p37"/>
          <p:cNvSpPr txBox="1"/>
          <p:nvPr/>
        </p:nvSpPr>
        <p:spPr>
          <a:xfrm>
            <a:off x="304800" y="4645184"/>
            <a:ext cx="5219700" cy="181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just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Char char="•"/>
            </a:pPr>
            <a:r>
              <a:rPr lang="en-US" sz="160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 man riding his bike on a hill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285750" marR="0" lvl="0" indent="-285750" algn="just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Char char="•"/>
            </a:pPr>
            <a:r>
              <a:rPr lang="en-US" sz="160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 man with helmet and backpack standing on dirt bike in a hilly grassy area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285750" marR="0" lvl="0" indent="-285750" algn="just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Char char="•"/>
            </a:pPr>
            <a:r>
              <a:rPr lang="en-US" sz="160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 person rides a motorbike through a grassy field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285750" marR="0" lvl="0" indent="-285750" algn="just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Char char="•"/>
            </a:pPr>
            <a:r>
              <a:rPr lang="en-US" sz="160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Man on motorcycle riding in dry field wearing a helmet and backpack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285750" marR="0" lvl="0" indent="-285750" algn="just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Char char="•"/>
            </a:pPr>
            <a:r>
              <a:rPr lang="en-US" sz="160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The biker is riding through a grassy plain 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8"/>
          <p:cNvSpPr txBox="1">
            <a:spLocks noGrp="1"/>
          </p:cNvSpPr>
          <p:nvPr>
            <p:ph type="title"/>
          </p:nvPr>
        </p:nvSpPr>
        <p:spPr>
          <a:xfrm>
            <a:off x="879348" y="303657"/>
            <a:ext cx="10058400" cy="9917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</a:pPr>
            <a:r>
              <a:rPr lang="en-US"/>
              <a:t>TEXT PRE-PROCESSING</a:t>
            </a:r>
            <a:endParaRPr/>
          </a:p>
        </p:txBody>
      </p:sp>
      <p:sp>
        <p:nvSpPr>
          <p:cNvPr id="229" name="Google Shape;229;p38"/>
          <p:cNvSpPr txBox="1">
            <a:spLocks noGrp="1"/>
          </p:cNvSpPr>
          <p:nvPr>
            <p:ph idx="1"/>
          </p:nvPr>
        </p:nvSpPr>
        <p:spPr>
          <a:xfrm>
            <a:off x="879351" y="1802225"/>
            <a:ext cx="10248900" cy="47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742950" lvl="1" indent="-317500" algn="l" rtl="0">
              <a:spcBef>
                <a:spcPts val="0"/>
              </a:spcBef>
              <a:spcAft>
                <a:spcPts val="0"/>
              </a:spcAft>
              <a:buSzPts val="2300"/>
              <a:buFont typeface="Roboto"/>
              <a:buChar char="•"/>
            </a:pPr>
            <a:r>
              <a:rPr lang="en-US" sz="2300">
                <a:latin typeface="Roboto"/>
                <a:ea typeface="Roboto"/>
                <a:cs typeface="Roboto"/>
                <a:sym typeface="Roboto"/>
              </a:rPr>
              <a:t>Each description is tokenized and converted to lowercase</a:t>
            </a:r>
            <a:endParaRPr sz="2300">
              <a:latin typeface="Roboto"/>
              <a:ea typeface="Roboto"/>
              <a:cs typeface="Roboto"/>
              <a:sym typeface="Roboto"/>
            </a:endParaRPr>
          </a:p>
          <a:p>
            <a:pPr marL="742950" lvl="1" indent="-317500" algn="l" rtl="0">
              <a:spcBef>
                <a:spcPts val="960"/>
              </a:spcBef>
              <a:spcAft>
                <a:spcPts val="0"/>
              </a:spcAft>
              <a:buSzPts val="2300"/>
              <a:buFont typeface="Roboto"/>
              <a:buChar char="•"/>
            </a:pPr>
            <a:r>
              <a:rPr lang="en-US" sz="2300">
                <a:latin typeface="Roboto"/>
                <a:ea typeface="Roboto"/>
                <a:cs typeface="Roboto"/>
                <a:sym typeface="Roboto"/>
              </a:rPr>
              <a:t>Removed alpha-numeric characters and punctuation marks</a:t>
            </a:r>
            <a:endParaRPr sz="2300">
              <a:latin typeface="Roboto"/>
              <a:ea typeface="Roboto"/>
              <a:cs typeface="Roboto"/>
              <a:sym typeface="Roboto"/>
            </a:endParaRPr>
          </a:p>
          <a:p>
            <a:pPr marL="742950" lvl="1" indent="-317500" algn="l" rtl="0">
              <a:spcBef>
                <a:spcPts val="960"/>
              </a:spcBef>
              <a:spcAft>
                <a:spcPts val="0"/>
              </a:spcAft>
              <a:buSzPts val="2300"/>
              <a:buFont typeface="Roboto"/>
              <a:buChar char="•"/>
            </a:pPr>
            <a:r>
              <a:rPr lang="en-US" sz="2300">
                <a:latin typeface="Roboto"/>
                <a:ea typeface="Roboto"/>
                <a:cs typeface="Roboto"/>
                <a:sym typeface="Roboto"/>
              </a:rPr>
              <a:t>We use startseq and endseq as prefix and postfix for each caption respectively</a:t>
            </a:r>
            <a:endParaRPr sz="2300">
              <a:latin typeface="Roboto"/>
              <a:ea typeface="Roboto"/>
              <a:cs typeface="Roboto"/>
              <a:sym typeface="Roboto"/>
            </a:endParaRPr>
          </a:p>
          <a:p>
            <a:pPr marL="742950" lvl="1" indent="-317500" algn="l" rtl="0">
              <a:spcBef>
                <a:spcPts val="960"/>
              </a:spcBef>
              <a:spcAft>
                <a:spcPts val="0"/>
              </a:spcAft>
              <a:buSzPts val="2300"/>
              <a:buFont typeface="Roboto"/>
              <a:buChar char="•"/>
            </a:pPr>
            <a:r>
              <a:rPr lang="en-US" sz="2300">
                <a:latin typeface="Roboto"/>
                <a:ea typeface="Roboto"/>
                <a:cs typeface="Roboto"/>
                <a:sym typeface="Roboto"/>
              </a:rPr>
              <a:t>Filtered out unique words from the corpus and represented each word by an integer</a:t>
            </a:r>
            <a:endParaRPr sz="2300">
              <a:latin typeface="Roboto"/>
              <a:ea typeface="Roboto"/>
              <a:cs typeface="Roboto"/>
              <a:sym typeface="Roboto"/>
            </a:endParaRPr>
          </a:p>
          <a:p>
            <a:pPr marL="742950" lvl="1" indent="-317500" algn="l" rtl="0">
              <a:spcBef>
                <a:spcPts val="960"/>
              </a:spcBef>
              <a:spcAft>
                <a:spcPts val="0"/>
              </a:spcAft>
              <a:buSzPts val="2300"/>
              <a:buFont typeface="Roboto"/>
              <a:buChar char="•"/>
            </a:pPr>
            <a:r>
              <a:rPr lang="en-US" sz="2300">
                <a:latin typeface="Roboto"/>
                <a:ea typeface="Roboto"/>
                <a:cs typeface="Roboto"/>
                <a:sym typeface="Roboto"/>
              </a:rPr>
              <a:t>To generate a fixed length word vector we calculated the maximum length caption</a:t>
            </a:r>
            <a:endParaRPr sz="2300">
              <a:latin typeface="Roboto"/>
              <a:ea typeface="Roboto"/>
              <a:cs typeface="Roboto"/>
              <a:sym typeface="Roboto"/>
            </a:endParaRPr>
          </a:p>
          <a:p>
            <a:pPr marL="742950" lvl="1" indent="-171450" algn="l" rtl="0">
              <a:spcBef>
                <a:spcPts val="960"/>
              </a:spcBef>
              <a:spcAft>
                <a:spcPts val="0"/>
              </a:spcAft>
              <a:buSzPts val="1800"/>
              <a:buNone/>
            </a:pPr>
            <a:endParaRPr sz="23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9"/>
          <p:cNvSpPr txBox="1">
            <a:spLocks noGrp="1"/>
          </p:cNvSpPr>
          <p:nvPr>
            <p:ph type="title"/>
          </p:nvPr>
        </p:nvSpPr>
        <p:spPr>
          <a:xfrm>
            <a:off x="714741" y="324834"/>
            <a:ext cx="10058400" cy="10512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</a:pPr>
            <a:r>
              <a:rPr lang="en-US"/>
              <a:t>IMAGE FEATURE GENERATION</a:t>
            </a:r>
            <a:endParaRPr/>
          </a:p>
        </p:txBody>
      </p:sp>
      <p:sp>
        <p:nvSpPr>
          <p:cNvPr id="235" name="Google Shape;235;p39"/>
          <p:cNvSpPr txBox="1">
            <a:spLocks noGrp="1"/>
          </p:cNvSpPr>
          <p:nvPr>
            <p:ph idx="1"/>
          </p:nvPr>
        </p:nvSpPr>
        <p:spPr>
          <a:xfrm>
            <a:off x="790574" y="1481297"/>
            <a:ext cx="11034481" cy="1947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SzPts val="2000"/>
              <a:buFont typeface="Roboto"/>
              <a:buChar char="•"/>
            </a:pPr>
            <a:r>
              <a:rPr lang="en-US">
                <a:latin typeface="Roboto"/>
                <a:ea typeface="Roboto"/>
                <a:cs typeface="Roboto"/>
                <a:sym typeface="Roboto"/>
              </a:rPr>
              <a:t>Resized all images to a fixed size of 299x299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285750" lvl="0" indent="-285750" algn="l" rtl="0">
              <a:spcBef>
                <a:spcPts val="1000"/>
              </a:spcBef>
              <a:spcAft>
                <a:spcPts val="0"/>
              </a:spcAft>
              <a:buSzPts val="2000"/>
              <a:buFont typeface="Roboto"/>
              <a:buChar char="•"/>
            </a:pPr>
            <a:r>
              <a:rPr lang="en-US">
                <a:latin typeface="Roboto"/>
                <a:ea typeface="Roboto"/>
                <a:cs typeface="Roboto"/>
                <a:sym typeface="Roboto"/>
              </a:rPr>
              <a:t>Employed transfer learning using pre-trained Xception CNN model to encode images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285750" lvl="0" indent="-285750" algn="l" rtl="0">
              <a:spcBef>
                <a:spcPts val="1000"/>
              </a:spcBef>
              <a:spcAft>
                <a:spcPts val="0"/>
              </a:spcAft>
              <a:buSzPts val="2000"/>
              <a:buFont typeface="Roboto"/>
              <a:buChar char="•"/>
            </a:pPr>
            <a:r>
              <a:rPr lang="en-US">
                <a:latin typeface="Roboto"/>
                <a:ea typeface="Roboto"/>
                <a:cs typeface="Roboto"/>
                <a:sym typeface="Roboto"/>
              </a:rPr>
              <a:t>We removed the last softmax layer from the  Xception network to extract 2048 image vector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285750" lvl="0" indent="-158750" algn="l" rtl="0">
              <a:spcBef>
                <a:spcPts val="1000"/>
              </a:spcBef>
              <a:spcAft>
                <a:spcPts val="0"/>
              </a:spcAft>
              <a:buSzPts val="2000"/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6" name="Google Shape;236;p39" descr="CNN Transfer Learning - Scaler Topics"/>
          <p:cNvSpPr/>
          <p:nvPr/>
        </p:nvSpPr>
        <p:spPr>
          <a:xfrm>
            <a:off x="888274" y="4296909"/>
            <a:ext cx="2350135" cy="23501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37" name="Google Shape;237;p39"/>
          <p:cNvPicPr preferRelativeResize="0"/>
          <p:nvPr/>
        </p:nvPicPr>
        <p:blipFill rotWithShape="1">
          <a:blip r:embed="rId3">
            <a:alphaModFix/>
          </a:blip>
          <a:srcRect l="19434" t="17139" r="21333" b="21084"/>
          <a:stretch/>
        </p:blipFill>
        <p:spPr>
          <a:xfrm>
            <a:off x="2997200" y="2948275"/>
            <a:ext cx="6540802" cy="383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צפחה">
  <a:themeElements>
    <a:clrScheme name="צפחה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צפחה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צפחה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50</TotalTime>
  <Words>760</Words>
  <Application>Microsoft Office PowerPoint</Application>
  <PresentationFormat>מסך רחב</PresentationFormat>
  <Paragraphs>138</Paragraphs>
  <Slides>22</Slides>
  <Notes>22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7</vt:i4>
      </vt:variant>
      <vt:variant>
        <vt:lpstr>ערכת נושא</vt:lpstr>
      </vt:variant>
      <vt:variant>
        <vt:i4>2</vt:i4>
      </vt:variant>
      <vt:variant>
        <vt:lpstr>כותרות שקופיות</vt:lpstr>
      </vt:variant>
      <vt:variant>
        <vt:i4>22</vt:i4>
      </vt:variant>
    </vt:vector>
  </HeadingPairs>
  <TitlesOfParts>
    <vt:vector size="31" baseType="lpstr">
      <vt:lpstr>Calisto MT</vt:lpstr>
      <vt:lpstr>Century Gothic</vt:lpstr>
      <vt:lpstr>Wingdings 2</vt:lpstr>
      <vt:lpstr>Arial</vt:lpstr>
      <vt:lpstr>Roboto</vt:lpstr>
      <vt:lpstr>Trebuchet MS</vt:lpstr>
      <vt:lpstr>Noto Sans Symbols</vt:lpstr>
      <vt:lpstr>Simple Light</vt:lpstr>
      <vt:lpstr>צפחה</vt:lpstr>
      <vt:lpstr>IMAGE CAPTION GENERATOR APP  </vt:lpstr>
      <vt:lpstr>About The App</vt:lpstr>
      <vt:lpstr>מצגת של PowerPoint‏</vt:lpstr>
      <vt:lpstr>MOTIVATION</vt:lpstr>
      <vt:lpstr>IMAGE CAPTION GENERATOR MODEL USING CNN AND LSTM  </vt:lpstr>
      <vt:lpstr>DESCRIPTION</vt:lpstr>
      <vt:lpstr>DATASET</vt:lpstr>
      <vt:lpstr>TEXT PRE-PROCESSING</vt:lpstr>
      <vt:lpstr>IMAGE FEATURE GENERATION</vt:lpstr>
      <vt:lpstr>SEQUENTIAL CAPTION INJECTION</vt:lpstr>
      <vt:lpstr>ARCHITECTURE</vt:lpstr>
      <vt:lpstr>GENERATING PREDICTIONS</vt:lpstr>
      <vt:lpstr> RESULTS </vt:lpstr>
      <vt:lpstr>RESULTS</vt:lpstr>
      <vt:lpstr>RESULTS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IMAGE CAPTION GENERATOR APP  </dc:title>
  <cp:lastModifiedBy>Lenovo</cp:lastModifiedBy>
  <cp:revision>8</cp:revision>
  <dcterms:modified xsi:type="dcterms:W3CDTF">2024-04-14T23:46:57Z</dcterms:modified>
</cp:coreProperties>
</file>